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05" r:id="rId5"/>
    <p:sldId id="317" r:id="rId6"/>
    <p:sldId id="292" r:id="rId7"/>
    <p:sldId id="258" r:id="rId8"/>
    <p:sldId id="259" r:id="rId9"/>
    <p:sldId id="280" r:id="rId10"/>
    <p:sldId id="318" r:id="rId11"/>
    <p:sldId id="281" r:id="rId12"/>
    <p:sldId id="282" r:id="rId13"/>
    <p:sldId id="260" r:id="rId14"/>
    <p:sldId id="261" r:id="rId15"/>
    <p:sldId id="262" r:id="rId16"/>
    <p:sldId id="263" r:id="rId17"/>
    <p:sldId id="264" r:id="rId18"/>
    <p:sldId id="283" r:id="rId19"/>
    <p:sldId id="284" r:id="rId20"/>
    <p:sldId id="285" r:id="rId21"/>
    <p:sldId id="286" r:id="rId22"/>
    <p:sldId id="319" r:id="rId23"/>
    <p:sldId id="302" r:id="rId24"/>
    <p:sldId id="303" r:id="rId25"/>
    <p:sldId id="316" r:id="rId26"/>
    <p:sldId id="273" r:id="rId27"/>
    <p:sldId id="276" r:id="rId28"/>
    <p:sldId id="307" r:id="rId29"/>
    <p:sldId id="288" r:id="rId30"/>
    <p:sldId id="277" r:id="rId31"/>
    <p:sldId id="278" r:id="rId32"/>
    <p:sldId id="279" r:id="rId33"/>
  </p:sldIdLst>
  <p:sldSz cx="12192000" cy="6858000"/>
  <p:notesSz cx="7004050" cy="9290050"/>
  <p:embeddedFontLst>
    <p:embeddedFont>
      <p:font typeface="BlairMdITC TT" panose="00000500000000000000" pitchFamily="2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r Houle" initials="CH" lastIdx="1" clrIdx="0">
    <p:extLst>
      <p:ext uri="{19B8F6BF-5375-455C-9EA6-DF929625EA0E}">
        <p15:presenceInfo xmlns:p15="http://schemas.microsoft.com/office/powerpoint/2012/main" userId="Connor Hou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5A3"/>
    <a:srgbClr val="013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2" autoAdjust="0"/>
    <p:restoredTop sz="96193" autoAdjust="0"/>
  </p:normalViewPr>
  <p:slideViewPr>
    <p:cSldViewPr>
      <p:cViewPr varScale="1">
        <p:scale>
          <a:sx n="64" d="100"/>
          <a:sy n="64" d="100"/>
        </p:scale>
        <p:origin x="72" y="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ren Ani" userId="2bec3d22-e833-49c7-9bb3-972249bf2192" providerId="ADAL" clId="{325B940A-04E4-4211-823D-1B6836EA44D4}"/>
    <pc:docChg chg="modSld">
      <pc:chgData name="Warren Ani" userId="2bec3d22-e833-49c7-9bb3-972249bf2192" providerId="ADAL" clId="{325B940A-04E4-4211-823D-1B6836EA44D4}" dt="2022-04-11T20:48:14.037" v="25" actId="20577"/>
      <pc:docMkLst>
        <pc:docMk/>
      </pc:docMkLst>
      <pc:sldChg chg="modSp mod">
        <pc:chgData name="Warren Ani" userId="2bec3d22-e833-49c7-9bb3-972249bf2192" providerId="ADAL" clId="{325B940A-04E4-4211-823D-1B6836EA44D4}" dt="2022-04-11T20:47:53.662" v="15" actId="1036"/>
        <pc:sldMkLst>
          <pc:docMk/>
          <pc:sldMk cId="91966555" sldId="259"/>
        </pc:sldMkLst>
        <pc:graphicFrameChg chg="mod modGraphic">
          <ac:chgData name="Warren Ani" userId="2bec3d22-e833-49c7-9bb3-972249bf2192" providerId="ADAL" clId="{325B940A-04E4-4211-823D-1B6836EA44D4}" dt="2022-04-11T20:47:53.662" v="15" actId="1036"/>
          <ac:graphicFrameMkLst>
            <pc:docMk/>
            <pc:sldMk cId="91966555" sldId="259"/>
            <ac:graphicFrameMk id="7" creationId="{10DE62BF-3B8B-414E-815C-732A8B8A2D1F}"/>
          </ac:graphicFrameMkLst>
        </pc:graphicFrameChg>
      </pc:sldChg>
      <pc:sldChg chg="modSp mod">
        <pc:chgData name="Warren Ani" userId="2bec3d22-e833-49c7-9bb3-972249bf2192" providerId="ADAL" clId="{325B940A-04E4-4211-823D-1B6836EA44D4}" dt="2022-04-11T20:48:14.037" v="25" actId="20577"/>
        <pc:sldMkLst>
          <pc:docMk/>
          <pc:sldMk cId="1322174481" sldId="276"/>
        </pc:sldMkLst>
        <pc:spChg chg="mod">
          <ac:chgData name="Warren Ani" userId="2bec3d22-e833-49c7-9bb3-972249bf2192" providerId="ADAL" clId="{325B940A-04E4-4211-823D-1B6836EA44D4}" dt="2022-04-11T20:48:14.037" v="25" actId="20577"/>
          <ac:spMkLst>
            <pc:docMk/>
            <pc:sldMk cId="1322174481" sldId="276"/>
            <ac:spMk id="8" creationId="{C895D4A4-A720-4E2C-8CAC-8D9A1885D6ED}"/>
          </ac:spMkLst>
        </pc:spChg>
      </pc:sldChg>
      <pc:sldChg chg="modSp mod">
        <pc:chgData name="Warren Ani" userId="2bec3d22-e833-49c7-9bb3-972249bf2192" providerId="ADAL" clId="{325B940A-04E4-4211-823D-1B6836EA44D4}" dt="2022-04-11T20:30:46.516" v="11" actId="20577"/>
        <pc:sldMkLst>
          <pc:docMk/>
          <pc:sldMk cId="3098672922" sldId="288"/>
        </pc:sldMkLst>
        <pc:spChg chg="mod">
          <ac:chgData name="Warren Ani" userId="2bec3d22-e833-49c7-9bb3-972249bf2192" providerId="ADAL" clId="{325B940A-04E4-4211-823D-1B6836EA44D4}" dt="2022-04-11T20:30:46.516" v="11" actId="20577"/>
          <ac:spMkLst>
            <pc:docMk/>
            <pc:sldMk cId="3098672922" sldId="288"/>
            <ac:spMk id="4" creationId="{053A07FE-3409-4AC6-8F87-87A4E523AE3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/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California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377000</c:v>
                </c:pt>
                <c:pt idx="1">
                  <c:v>734000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5-4CA0-B287-B27FC85E29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852937904"/>
        <c:axId val="852938232"/>
      </c:barChart>
      <c:catAx>
        <c:axId val="85293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938232"/>
        <c:crosses val="autoZero"/>
        <c:auto val="1"/>
        <c:lblAlgn val="ctr"/>
        <c:lblOffset val="100"/>
        <c:noMultiLvlLbl val="0"/>
      </c:catAx>
      <c:valAx>
        <c:axId val="85293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93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85303293171082E-2"/>
          <c:y val="2.8839934249511919E-2"/>
          <c:w val="0.95605205840820462"/>
          <c:h val="0.7964455095690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Corporate</c:v>
                </c:pt>
                <c:pt idx="1">
                  <c:v>Intellectual Property</c:v>
                </c:pt>
                <c:pt idx="2">
                  <c:v>Labor &amp; Employment</c:v>
                </c:pt>
                <c:pt idx="3">
                  <c:v>Litigation</c:v>
                </c:pt>
                <c:pt idx="4">
                  <c:v>Real Estate</c:v>
                </c:pt>
                <c:pt idx="5">
                  <c:v>Tax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258</c:v>
                </c:pt>
                <c:pt idx="1">
                  <c:v>113</c:v>
                </c:pt>
                <c:pt idx="2">
                  <c:v>103</c:v>
                </c:pt>
                <c:pt idx="3">
                  <c:v>193</c:v>
                </c:pt>
                <c:pt idx="4">
                  <c:v>125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0-4B4A-AA0A-BAE369B410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Orange County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Corporate</c:v>
                </c:pt>
                <c:pt idx="1">
                  <c:v>Intellectual Property</c:v>
                </c:pt>
                <c:pt idx="2">
                  <c:v>Labor &amp; Employment</c:v>
                </c:pt>
                <c:pt idx="3">
                  <c:v>Litigation</c:v>
                </c:pt>
                <c:pt idx="4">
                  <c:v>Real Estate</c:v>
                </c:pt>
                <c:pt idx="5">
                  <c:v>Tax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65</c:v>
                </c:pt>
                <c:pt idx="1">
                  <c:v>44</c:v>
                </c:pt>
                <c:pt idx="2">
                  <c:v>28</c:v>
                </c:pt>
                <c:pt idx="3">
                  <c:v>39</c:v>
                </c:pt>
                <c:pt idx="4">
                  <c:v>34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B0-4B4A-AA0A-BAE369B410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San Diego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Corporate</c:v>
                </c:pt>
                <c:pt idx="1">
                  <c:v>Intellectual Property</c:v>
                </c:pt>
                <c:pt idx="2">
                  <c:v>Labor &amp; Employment</c:v>
                </c:pt>
                <c:pt idx="3">
                  <c:v>Litigation</c:v>
                </c:pt>
                <c:pt idx="4">
                  <c:v>Real Estate</c:v>
                </c:pt>
                <c:pt idx="5">
                  <c:v>Tax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78</c:v>
                </c:pt>
                <c:pt idx="1">
                  <c:v>69</c:v>
                </c:pt>
                <c:pt idx="2">
                  <c:v>33</c:v>
                </c:pt>
                <c:pt idx="3">
                  <c:v>43</c:v>
                </c:pt>
                <c:pt idx="4">
                  <c:v>29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B0-4B4A-AA0A-BAE369B41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0486760"/>
        <c:axId val="850487744"/>
      </c:barChart>
      <c:catAx>
        <c:axId val="85048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487744"/>
        <c:crosses val="autoZero"/>
        <c:auto val="1"/>
        <c:lblAlgn val="ctr"/>
        <c:lblOffset val="100"/>
        <c:noMultiLvlLbl val="0"/>
      </c:catAx>
      <c:valAx>
        <c:axId val="8504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48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85303293171082E-2"/>
          <c:y val="2.8839934249511919E-2"/>
          <c:w val="0.95605205840820462"/>
          <c:h val="0.7964455095690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 Francisco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Corporate</c:v>
                </c:pt>
                <c:pt idx="1">
                  <c:v>Intellectual Property</c:v>
                </c:pt>
                <c:pt idx="2">
                  <c:v>Labor &amp; Employment</c:v>
                </c:pt>
                <c:pt idx="3">
                  <c:v>Litigation</c:v>
                </c:pt>
                <c:pt idx="4">
                  <c:v>Real Estate</c:v>
                </c:pt>
                <c:pt idx="5">
                  <c:v>Tax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248</c:v>
                </c:pt>
                <c:pt idx="1">
                  <c:v>155</c:v>
                </c:pt>
                <c:pt idx="2">
                  <c:v>91</c:v>
                </c:pt>
                <c:pt idx="3">
                  <c:v>108</c:v>
                </c:pt>
                <c:pt idx="4">
                  <c:v>67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A-40C5-BD70-0E9A4E8958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Silicon Valley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Corporate</c:v>
                </c:pt>
                <c:pt idx="1">
                  <c:v>Intellectual Property</c:v>
                </c:pt>
                <c:pt idx="2">
                  <c:v>Labor &amp; Employment</c:v>
                </c:pt>
                <c:pt idx="3">
                  <c:v>Litigation</c:v>
                </c:pt>
                <c:pt idx="4">
                  <c:v>Real Estate</c:v>
                </c:pt>
                <c:pt idx="5">
                  <c:v>Tax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222</c:v>
                </c:pt>
                <c:pt idx="1">
                  <c:v>154</c:v>
                </c:pt>
                <c:pt idx="2">
                  <c:v>24</c:v>
                </c:pt>
                <c:pt idx="3">
                  <c:v>22</c:v>
                </c:pt>
                <c:pt idx="4">
                  <c:v>40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AA-40C5-BD70-0E9A4E895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0486760"/>
        <c:axId val="850487744"/>
      </c:barChart>
      <c:catAx>
        <c:axId val="85048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487744"/>
        <c:crossesAt val="0"/>
        <c:auto val="1"/>
        <c:lblAlgn val="ctr"/>
        <c:lblOffset val="100"/>
        <c:noMultiLvlLbl val="0"/>
      </c:catAx>
      <c:valAx>
        <c:axId val="8504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48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85303293171082E-2"/>
          <c:y val="2.8839934249511919E-2"/>
          <c:w val="0.95605205840820462"/>
          <c:h val="0.7964455095690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Jobs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Los Angeles</c:v>
                </c:pt>
                <c:pt idx="1">
                  <c:v>Orange County</c:v>
                </c:pt>
                <c:pt idx="2">
                  <c:v>San Diego</c:v>
                </c:pt>
                <c:pt idx="3">
                  <c:v>San Francisco</c:v>
                </c:pt>
                <c:pt idx="4">
                  <c:v>Silicon Valley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823</c:v>
                </c:pt>
                <c:pt idx="1">
                  <c:v>217</c:v>
                </c:pt>
                <c:pt idx="2">
                  <c:v>257</c:v>
                </c:pt>
                <c:pt idx="3">
                  <c:v>690</c:v>
                </c:pt>
                <c:pt idx="4">
                  <c:v>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F-40D0-A069-897F39953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0486760"/>
        <c:axId val="850487744"/>
      </c:barChart>
      <c:catAx>
        <c:axId val="85048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487744"/>
        <c:crosses val="autoZero"/>
        <c:auto val="1"/>
        <c:lblAlgn val="ctr"/>
        <c:lblOffset val="100"/>
        <c:noMultiLvlLbl val="0"/>
      </c:catAx>
      <c:valAx>
        <c:axId val="8504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48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016262-8BE8-4B15-A617-CC33DBA88C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31BBF-27D8-4A07-8D56-FD79474E40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3978F999-3DFA-4C28-B0F4-0A93363B503A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B0BB6-0998-48CA-9C4C-F849366943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D43E9-827C-4310-84E2-49389397A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8F593495-833F-473E-BCC0-A927B494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087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D13A8D2E-9D1D-4988-9EA3-13B975DA9A17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E57F2508-3921-447C-8ED7-52BA34B6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7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2910AEC1-6676-48BD-9221-D239B3823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E7D0976-9DC5-4602-8A9E-A89505503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313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E4EA8A81-0B98-4863-98F1-571FE49BA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85121FD-1496-426D-A977-6AF8086B7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0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ADA77DFB-E192-4ABA-A352-BB61273F1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1178D18-2015-4FFF-9E4D-B5878B047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87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0B977E6D-B134-417A-8271-8CFA8B63D6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78BB7A6-2118-49A9-808F-720E31046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17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E5EEB9E9-A0A3-4CB7-956B-D7EAFADFAB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CE8D3E6-D4B6-4177-94F3-12F766346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402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E4EA8A81-0B98-4863-98F1-571FE49BA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85121FD-1496-426D-A977-6AF8086B7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6185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8F1FFA3B-2EA8-445D-BA25-C29C28238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2F9D255-8984-4ADD-A44D-1472C6C9A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271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D8EF8D3D-3432-4211-B744-0F762B45B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1F6C17-28F7-48F2-94C8-846AF523F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9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7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3744B353-B4B9-431A-9C70-371241C0E5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9F7B6CC-ABEF-427F-8D26-B1DD619A4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212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7553DAFF-3351-450E-97FE-5A7070660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55CF948-D06B-44AD-92DB-5EEA8E35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872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3F33FF32-6898-4962-B997-E9D7F1E13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1A6B9DE-735A-4E6B-8705-A83045F9B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07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3F33FF32-6898-4962-B997-E9D7F1E13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1A6B9DE-735A-4E6B-8705-A83045F9B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58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D1663BED-8F93-4521-B8D7-7CA313E57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7C57F8E-8F63-40A1-AC7D-0E0F462A0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71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AA8FE0C-6046-4105-894A-E13CD49E8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80A194-3E7E-47F1-AACC-76E8FD4D8121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1663BED-8F93-4521-B8D7-7CA313E57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7C57F8E-8F63-40A1-AC7D-0E0F462A0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374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D1663BED-8F93-4521-B8D7-7CA313E57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7C57F8E-8F63-40A1-AC7D-0E0F462A0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407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AAE48EED-A8DA-45A3-A755-5DE69ED33B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89B28E2-DC13-409E-833B-0247DD336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033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8397D8D1-08E2-44AE-918C-B4206D1A8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5E4EC1A-67FB-4CEE-BCB9-522A7313F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5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E4EA8A81-0B98-4863-98F1-571FE49BA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85121FD-1496-426D-A977-6AF8086B7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5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E4EA8A81-0B98-4863-98F1-571FE49BA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85121FD-1496-426D-A977-6AF8086B7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62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E4EA8A81-0B98-4863-98F1-571FE49BA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85121FD-1496-426D-A977-6AF8086B7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0300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ADA77DFB-E192-4ABA-A352-BB61273F1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1178D18-2015-4FFF-9E4D-B5878B047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63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0B977E6D-B134-417A-8271-8CFA8B63D6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78BB7A6-2118-49A9-808F-720E31046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89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E5EEB9E9-A0A3-4CB7-956B-D7EAFADFAB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CE8D3E6-D4B6-4177-94F3-12F766346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56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E219D83A-90AD-4984-9669-19D384BD24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BD7E379-41E9-42D6-A1CC-27698D66C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16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25E7-3868-496A-BD5A-26D07642D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E53FF-6D24-451D-8C4B-8D015A64B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F26DC-35D4-4AD1-9190-B3820698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9756B-B9DC-4ABA-8C1B-633A056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AD43-4AEE-4F48-B13C-CD4D9C7C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0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C4F8-004E-4F08-B13C-DE17BF7C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9CC89-8C19-452E-92CD-23892F54C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3CE24-280F-4968-B75D-5A72A305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F0F0-FB4C-45D6-BA07-85A50628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63CDD-9D18-4C6A-A1D1-B02510DC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1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AD016-1F61-41BA-AD25-509E8AE0B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AAC1F-17BB-485A-B4AD-4AA0B1E6B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EA0DA-4147-45BD-9D83-9DE4B2ED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80ADE-2097-4582-94AD-C95D0690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8F639-48F7-4BE0-8715-580A69E8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D7328E-967C-4F8D-98A1-25F2B28CD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07BC87-6617-4F65-99F7-EDC78BE47D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06E73-68AC-4D21-8F37-1B481E73E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3D5933A-AF87-4C32-825B-E29651C15EB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FCF5-B930-457F-AECD-234809E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76B0-C43B-4A85-B25C-C95AF5174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30AC3-DDBD-4F3B-84CF-27909B91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BB513-5D88-45DF-9918-7CA71AFB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7F82-DAA3-4D10-A5DC-3957682E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068F-474F-4794-A6D9-9E232132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925BC-F3C4-4B01-BFFB-7EA3E3457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4F09-6C88-4796-A05E-E6C8D9E9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1C26D-B66A-4F90-8D48-F60E4B4A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0600A-E9A1-4920-9D09-B2B336ED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CD9F-38FD-4B0C-9CC1-D54E60EE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0CA5-F917-42A7-947D-D562551D7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D04A3-35B9-4FF3-9295-436801A73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50FC9-FBEB-4089-990D-64AEEB4F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2554A-9800-4002-B61C-F2F53348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C6D44-6238-48E7-8E00-9490DA4F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D19D-D4AB-4346-B885-0D4EA7B83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FA82B-71B7-40FD-9D6C-438964F7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FA81A-7759-436C-98DC-46E18672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DCBC9-40C3-448D-A4DF-A445CFDC7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1AD80-53C6-4CE6-A06F-EEC2C3B3A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8DC08-982B-48DD-96CA-107DFF75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672-8477-4BC6-9E8A-6C4F8A34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F5BBC-9CFE-4AEB-9D7D-9EBFEED6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8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A115-91CF-4936-92CA-62D94D5D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B34EC-68C6-4CD2-A954-A165EE6A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D35FA-7984-49BA-9659-05BECA23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A2666-9707-472F-87C1-4E5EC6D0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6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3C2C9-18FD-4DEB-A4C4-8AC1BAF8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96FB4-11F1-4D9F-A03D-1953EBE5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C94A9-EFD9-4A63-A0F7-59330022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9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6273-7339-4F63-92D8-2DCFC9F0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25C9-FAE7-49FB-9825-DAAF136F9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6A384-C05E-4B15-9029-DA4B7462A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72767-88E3-4D3B-AE27-34CA835A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DCC9-37A6-4EC0-AF99-0355D9FB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D38B0-ADBE-41BB-9101-4C8C9BB3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3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571A-B4BF-4DC9-B700-4CDBF65D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BD7FD-C21A-4A39-A9CD-6F7D61E69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66BB8-D1BB-40EE-846D-6D2B350C8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8F6B1-1E59-4B53-B720-17E60D6B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FB52D-A811-476C-9CB1-9FF3D8E2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FF9D2-0D6C-4527-875D-561C3C91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6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B45400-31DA-4404-BDE1-6EB01776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9E90D-2770-4B47-B34A-A3A2E4E4B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681E-06BB-4A57-AB5D-3630BEE7B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1D39-BAB8-4A37-840C-B4395800CD03}" type="datetimeFigureOut">
              <a:rPr lang="en-US" smtClean="0"/>
              <a:t>04/11/2022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C1A08-E9B2-4A0D-A100-53A9F7FDE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D4262-0164-4BAC-8EA9-B7646A9A8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82835-19D4-4D37-AB35-5FE224F1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handman@seltzerfontaine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9A80EC8-9596-4DC0-A120-B919C546B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7F855-5BE6-45E0-BA31-24BF03A32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0904" y="401456"/>
            <a:ext cx="6426166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lairMdITC TT" panose="00000500000000000000" pitchFamily="2" charset="0"/>
              </a:rPr>
              <a:t>California </a:t>
            </a:r>
            <a:br>
              <a:rPr lang="en-US" sz="4800" dirty="0">
                <a:solidFill>
                  <a:schemeClr val="bg1"/>
                </a:solidFill>
                <a:latin typeface="BlairMdITC TT" panose="00000500000000000000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BlairMdITC TT" panose="00000500000000000000" pitchFamily="2" charset="0"/>
              </a:rPr>
              <a:t>Legal Market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F18EB-BA20-4E1F-8491-3C63346374B3}"/>
              </a:ext>
            </a:extLst>
          </p:cNvPr>
          <p:cNvSpPr txBox="1"/>
          <p:nvPr/>
        </p:nvSpPr>
        <p:spPr>
          <a:xfrm>
            <a:off x="5669345" y="4139063"/>
            <a:ext cx="6426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lairMdITC TT" panose="00000500000000000000" pitchFamily="2" charset="0"/>
              </a:rPr>
              <a:t>Georgetown</a:t>
            </a:r>
          </a:p>
          <a:p>
            <a:pPr algn="ctr"/>
            <a:r>
              <a:rPr lang="en-US" sz="4000" dirty="0">
                <a:latin typeface="BlairMdITC TT" panose="00000500000000000000" pitchFamily="2" charset="0"/>
              </a:rPr>
              <a:t>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BE41B-A50B-485A-B64F-1E4E5C1787D1}"/>
              </a:ext>
            </a:extLst>
          </p:cNvPr>
          <p:cNvSpPr txBox="1"/>
          <p:nvPr/>
        </p:nvSpPr>
        <p:spPr>
          <a:xfrm>
            <a:off x="6436875" y="5825233"/>
            <a:ext cx="491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lairMdITC T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Amber Handman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707D7B-8A72-497D-BD73-421C83A64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04" y="2153650"/>
            <a:ext cx="1627448" cy="1830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2F600F-6844-7947-AE0F-D76A00511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4" y="3372210"/>
            <a:ext cx="1881738" cy="18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9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6BB45DE0-88DF-484E-9CBB-E52E45F91C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47566"/>
            <a:ext cx="7772400" cy="11035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Southern California </a:t>
            </a:r>
            <a:b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</a:b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Law Firm Market</a:t>
            </a:r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id="{BBA931A8-96F3-4880-AEAA-D8215621570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473575" y="5775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6960A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71F94-A48D-4BCA-93AB-7FA188AE518F}"/>
              </a:ext>
            </a:extLst>
          </p:cNvPr>
          <p:cNvSpPr txBox="1"/>
          <p:nvPr/>
        </p:nvSpPr>
        <p:spPr>
          <a:xfrm>
            <a:off x="3069771" y="1558419"/>
            <a:ext cx="605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Southern California firm geography: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Los Angeles/Orange County/San Diego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7A992-3A5B-4328-AF0A-742C14372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496765"/>
            <a:ext cx="6400800" cy="33558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077A06-02A8-E047-B44B-3FD70E9A7651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D2AA6A8-3732-EE47-822B-D3D131B0DF61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98F2AF-C925-3E43-B6AC-DBD9F7DFD8A6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CA54C6-2E1C-7A47-B433-AE5F0FC188AB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6C4072-FBFC-254C-87C7-5799DE076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55931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FFFE5425-454D-4C0E-AC0C-72C93ED771B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3997" y="317500"/>
            <a:ext cx="9144002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>
                <a:ea typeface="ＭＳ Ｐゴシック" pitchFamily="34" charset="-128"/>
              </a:rPr>
              <a:t> </a:t>
            </a:r>
            <a:r>
              <a:rPr lang="en-US" altLang="en-US" sz="40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Largest Los Angeles Firms</a:t>
            </a:r>
            <a:br>
              <a:rPr lang="en-US" altLang="en-US" sz="3200" dirty="0">
                <a:ea typeface="ＭＳ Ｐゴシック" pitchFamily="34" charset="-128"/>
              </a:rPr>
            </a:br>
            <a:endParaRPr lang="en-US" altLang="en-US" sz="3200" dirty="0">
              <a:ea typeface="ＭＳ Ｐゴシック" pitchFamily="34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E9437C-DBCE-4426-A015-9D4D2840E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1760"/>
              </p:ext>
            </p:extLst>
          </p:nvPr>
        </p:nvGraphicFramePr>
        <p:xfrm>
          <a:off x="1523997" y="1152144"/>
          <a:ext cx="653143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515">
                  <a:extLst>
                    <a:ext uri="{9D8B030D-6E8A-4147-A177-3AD203B41FA5}">
                      <a16:colId xmlns:a16="http://schemas.microsoft.com/office/drawing/2014/main" val="3948840091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254136766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358500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Rank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Attorneys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62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Lewis Brisbois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1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Sheppard Mullin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Latham &amp; Watkins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00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Gibson Dunn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1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O’Melveny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85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Kirkland &amp; Ellis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59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Gordon &amp; Rees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9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Seyfarth Shaw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40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Loeb &amp; Loeb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5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Munger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7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F4AABA-7517-40A8-AF4B-0A2CC88527E3}"/>
              </a:ext>
            </a:extLst>
          </p:cNvPr>
          <p:cNvSpPr txBox="1"/>
          <p:nvPr/>
        </p:nvSpPr>
        <p:spPr>
          <a:xfrm>
            <a:off x="1965960" y="5715000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(Firm Prospects, March 2022)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EFD46-C2AA-42C2-A0CD-96F003B50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7" y="1181100"/>
            <a:ext cx="3637005" cy="40792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819EA37-3444-604D-904C-65E9106488C6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E489C2-CCDE-B14D-8D62-8B74D29497A4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99E947E-A4B6-2A44-9F29-169F424BB927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C28C0C-B6EF-BD4F-B91B-9D06525ADB42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171FD5-A496-8B45-A4EE-83495AAE0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61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1">
            <a:extLst>
              <a:ext uri="{FF2B5EF4-FFF2-40B4-BE49-F238E27FC236}">
                <a16:creationId xmlns:a16="http://schemas.microsoft.com/office/drawing/2014/main" id="{DECD18CE-E037-4FB6-98A8-E17477134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8" y="1252853"/>
            <a:ext cx="3666672" cy="403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A2C0C8-4CFB-4DF6-9D8E-D99562BF9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2213"/>
              </p:ext>
            </p:extLst>
          </p:nvPr>
        </p:nvGraphicFramePr>
        <p:xfrm>
          <a:off x="1527048" y="1152144"/>
          <a:ext cx="653143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515">
                  <a:extLst>
                    <a:ext uri="{9D8B030D-6E8A-4147-A177-3AD203B41FA5}">
                      <a16:colId xmlns:a16="http://schemas.microsoft.com/office/drawing/2014/main" val="3948840091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254136766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358500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Rank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Attorneys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62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(tie)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Knobbe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Martens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1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(tie)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Rutan &amp; Tucker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Sheppard Mullin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00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Gibson Dunn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1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Bremer Whyte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85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Latham &amp; Watkins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59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Lewis Brisbois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40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Stradling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5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 (tie)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Snell &amp; Wilmer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 (tie)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Buchalter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4049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80499BB-0D30-46DD-87FC-38C455C6839C}"/>
              </a:ext>
            </a:extLst>
          </p:cNvPr>
          <p:cNvSpPr/>
          <p:nvPr/>
        </p:nvSpPr>
        <p:spPr>
          <a:xfrm>
            <a:off x="1965960" y="5715000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(Firm Prospects, March 2022)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D95F21-DFD8-5641-8369-6AEE62475138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FD57384-BE3B-0341-AC5A-70E96B0BE713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225558-D512-4647-BA47-B8FD71D3E448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408EB7-73DF-4941-9329-5F88459BC45A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46ADF2-02A4-3048-AE63-784561D46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0AB00FE4-5EE0-4A42-8919-B146337B9C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3997" y="317500"/>
            <a:ext cx="10287003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>
                <a:ea typeface="ＭＳ Ｐゴシック" pitchFamily="34" charset="-128"/>
              </a:rPr>
              <a:t> </a:t>
            </a:r>
            <a:r>
              <a:rPr lang="en-US" altLang="en-US" sz="40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Largest Orange County Firms</a:t>
            </a:r>
            <a:br>
              <a:rPr lang="en-US" altLang="en-US" sz="3200" dirty="0">
                <a:ea typeface="ＭＳ Ｐゴシック" pitchFamily="34" charset="-128"/>
              </a:rPr>
            </a:br>
            <a:endParaRPr lang="en-US" altLang="en-US" sz="3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53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AA4702-E136-455C-9DCC-7313A335B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588390"/>
              </p:ext>
            </p:extLst>
          </p:nvPr>
        </p:nvGraphicFramePr>
        <p:xfrm>
          <a:off x="1527048" y="1152144"/>
          <a:ext cx="653143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515">
                  <a:extLst>
                    <a:ext uri="{9D8B030D-6E8A-4147-A177-3AD203B41FA5}">
                      <a16:colId xmlns:a16="http://schemas.microsoft.com/office/drawing/2014/main" val="3948840091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254136766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358500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Rank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Attorneys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62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Sheppard Mullin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1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Procopio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Gordon &amp; Rees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00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Cooley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1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DLA Piper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85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Latham &amp; Watkins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59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Robbins Geller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40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Wilson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Sonsini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5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Higgs Fletcher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 (tie)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Jones 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4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 (tie)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Lewis Brisbois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494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9DB75E6-48BD-48F5-8BE2-B75ADA1B9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71" y="1344989"/>
            <a:ext cx="3465286" cy="41583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0FE3A8-5EE2-4449-83D2-B49B895ADB52}"/>
              </a:ext>
            </a:extLst>
          </p:cNvPr>
          <p:cNvSpPr/>
          <p:nvPr/>
        </p:nvSpPr>
        <p:spPr>
          <a:xfrm>
            <a:off x="1967284" y="5715000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(Firm Prospects, March 2022)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83F6D8-4747-F54F-9B39-DEBB73054274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3D571C-AC14-F94D-9FAC-7F13855635D4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0A43D7-3972-0D40-9D83-DDDFC0528F5A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629E7F-5950-754F-8C29-C404C8D63380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CB1D0E-4B43-284A-A92F-E879B606F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C180E21B-57B8-A449-B164-922C67CAA09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3997" y="317500"/>
            <a:ext cx="9144002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>
                <a:ea typeface="ＭＳ Ｐゴシック" pitchFamily="34" charset="-128"/>
              </a:rPr>
              <a:t> </a:t>
            </a:r>
            <a:r>
              <a:rPr lang="en-US" altLang="en-US" sz="40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Largest San Diego Firms</a:t>
            </a:r>
            <a:br>
              <a:rPr lang="en-US" altLang="en-US" sz="3200" dirty="0">
                <a:ea typeface="ＭＳ Ｐゴシック" pitchFamily="34" charset="-128"/>
              </a:rPr>
            </a:br>
            <a:endParaRPr lang="en-US" altLang="en-US" sz="3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57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8B7413B5-1512-41F1-A388-2ABA19E4C6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76300" y="118382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Southern California </a:t>
            </a:r>
            <a:br>
              <a:rPr lang="en-US" sz="28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</a:br>
            <a:r>
              <a:rPr lang="en-US" sz="28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Firsthand (Formerly Vault)</a:t>
            </a:r>
            <a:br>
              <a:rPr lang="en-US" sz="28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</a:br>
            <a:r>
              <a:rPr lang="en-US" sz="28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Rankings of Best Law Firms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EA87B2-0A90-4189-94F5-500BC407E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04913"/>
              </p:ext>
            </p:extLst>
          </p:nvPr>
        </p:nvGraphicFramePr>
        <p:xfrm>
          <a:off x="2032000" y="1648581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343">
                  <a:extLst>
                    <a:ext uri="{9D8B030D-6E8A-4147-A177-3AD203B41FA5}">
                      <a16:colId xmlns:a16="http://schemas.microsoft.com/office/drawing/2014/main" val="3414000077"/>
                    </a:ext>
                  </a:extLst>
                </a:gridCol>
                <a:gridCol w="3207657">
                  <a:extLst>
                    <a:ext uri="{9D8B030D-6E8A-4147-A177-3AD203B41FA5}">
                      <a16:colId xmlns:a16="http://schemas.microsoft.com/office/drawing/2014/main" val="29245640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655833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59858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Rank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SoCal Attorneys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SoCal Offices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094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Latham &amp; Watkins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LA(2), OC, SD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74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Gibson Dunn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332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LA(2), OC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3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O’Melveny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LA(2), OC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Munger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01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Skadden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64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Kirkland &amp; Ellis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LA(2)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5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Quinn Emanuel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5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Paul Hastings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LA(2), SD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08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Irell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Manella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LA, OC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4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Morrison &amp; Foerster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LA, SD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658320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D60DED0-F57A-9940-B1D4-3AAAC77A65E4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2DF610-CDDD-5148-BAEC-AF97B415CABB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6CE1CC-91FC-304D-AEE1-981414D085D2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D11CD1-D1E3-674F-ABFD-0EC549A197BF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03436D-6C8B-E64A-BB09-7CEE30666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190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DC5019-5BF0-4F2D-9732-54371675F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333"/>
            <a:ext cx="12192000" cy="1354667"/>
          </a:xfrm>
          <a:prstGeom prst="rect">
            <a:avLst/>
          </a:prstGeom>
        </p:spPr>
      </p:pic>
      <p:sp>
        <p:nvSpPr>
          <p:cNvPr id="306178" name="Rectangle 2">
            <a:extLst>
              <a:ext uri="{FF2B5EF4-FFF2-40B4-BE49-F238E27FC236}">
                <a16:creationId xmlns:a16="http://schemas.microsoft.com/office/drawing/2014/main" id="{6BB45DE0-88DF-484E-9CBB-E52E45F91C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47566"/>
            <a:ext cx="7772400" cy="11035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Northern California </a:t>
            </a:r>
            <a:b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</a:b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Law Firm Market</a:t>
            </a:r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id="{BBA931A8-96F3-4880-AEAA-D8215621570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473575" y="5775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6960A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71F94-A48D-4BCA-93AB-7FA188AE518F}"/>
              </a:ext>
            </a:extLst>
          </p:cNvPr>
          <p:cNvSpPr txBox="1"/>
          <p:nvPr/>
        </p:nvSpPr>
        <p:spPr>
          <a:xfrm>
            <a:off x="3069771" y="1558419"/>
            <a:ext cx="605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Northern California firm geography: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San Francisco/Silicon Valley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7A992-3A5B-4328-AF0A-742C14372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496765"/>
            <a:ext cx="6400800" cy="335584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6741FAF-5748-FA49-8A68-1C0D1B4625BA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BDA3A8-3739-8F40-942C-0630D05628B4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DAAA69-373A-4E4F-BEA3-D54DECC57F18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D3D7FE-3CDA-8B4E-9837-3395FBE0F115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30E3C3-B1C0-D34B-8C7E-80589C460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6696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FFFE5425-454D-4C0E-AC0C-72C93ED771B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7048" y="317500"/>
            <a:ext cx="9831976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>
                <a:ea typeface="ＭＳ Ｐゴシック" pitchFamily="34" charset="-128"/>
              </a:rPr>
              <a:t> </a:t>
            </a:r>
            <a:r>
              <a:rPr lang="en-US" altLang="en-US" sz="40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Largest San Francisco Firms</a:t>
            </a:r>
            <a:br>
              <a:rPr lang="en-US" altLang="en-US" sz="3200" dirty="0">
                <a:ea typeface="ＭＳ Ｐゴシック" pitchFamily="34" charset="-128"/>
              </a:rPr>
            </a:br>
            <a:endParaRPr lang="en-US" altLang="en-US" sz="3200" dirty="0">
              <a:ea typeface="ＭＳ Ｐゴシック" pitchFamily="34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E9437C-DBCE-4426-A015-9D4D2840E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79717"/>
              </p:ext>
            </p:extLst>
          </p:nvPr>
        </p:nvGraphicFramePr>
        <p:xfrm>
          <a:off x="1527048" y="1152144"/>
          <a:ext cx="653143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515">
                  <a:extLst>
                    <a:ext uri="{9D8B030D-6E8A-4147-A177-3AD203B41FA5}">
                      <a16:colId xmlns:a16="http://schemas.microsoft.com/office/drawing/2014/main" val="3948840091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254136766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358500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Rank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Attorneys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62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Orrick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185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1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Morrison &amp; Foerster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Kirkland &amp; Ellis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00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Cooley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153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1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Hanson Bridgett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85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Latham &amp; Watkins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139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59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Wilson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Sonsini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40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Farella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Braun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5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Gordon &amp; Rees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123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Morgan Lewis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404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F4AABA-7517-40A8-AF4B-0A2CC88527E3}"/>
              </a:ext>
            </a:extLst>
          </p:cNvPr>
          <p:cNvSpPr txBox="1"/>
          <p:nvPr/>
        </p:nvSpPr>
        <p:spPr>
          <a:xfrm>
            <a:off x="1965960" y="5715000"/>
            <a:ext cx="545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(Firm Prospects and firm websites, March 2022)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EFD46-C2AA-42C2-A0CD-96F003B50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84" y="1302596"/>
            <a:ext cx="3397891" cy="40792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A7F3833-F904-BC4E-8E9B-D69B47CBBCBD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715664E-C59D-CA45-AB99-5B11645D5DA6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03F3E5-C2D2-6145-87DC-D26E2A6A4323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B9FAF0-72CB-ED44-BB16-7F24759BF95A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7C7CD5-43F1-F248-B9D5-9A950AA01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50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1">
            <a:extLst>
              <a:ext uri="{FF2B5EF4-FFF2-40B4-BE49-F238E27FC236}">
                <a16:creationId xmlns:a16="http://schemas.microsoft.com/office/drawing/2014/main" id="{DECD18CE-E037-4FB6-98A8-E17477134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694" y="1275804"/>
            <a:ext cx="2793171" cy="403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A2C0C8-4CFB-4DF6-9D8E-D99562BF9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59908"/>
              </p:ext>
            </p:extLst>
          </p:nvPr>
        </p:nvGraphicFramePr>
        <p:xfrm>
          <a:off x="1527048" y="1152144"/>
          <a:ext cx="653143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515">
                  <a:extLst>
                    <a:ext uri="{9D8B030D-6E8A-4147-A177-3AD203B41FA5}">
                      <a16:colId xmlns:a16="http://schemas.microsoft.com/office/drawing/2014/main" val="3948840091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254136766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358500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Rank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Attorneys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62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Wilson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Sonsini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1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Cooley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226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Fenwick &amp; West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00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Gunderson Dettmer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1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Goodwin Procter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85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Simpson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Thacher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59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DLA Piper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40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Orrick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5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Latham &amp; Watkins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Morrison &amp; Foerster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4049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78E5210-1A0C-4C91-BD2F-79107F2A2D3D}"/>
              </a:ext>
            </a:extLst>
          </p:cNvPr>
          <p:cNvSpPr/>
          <p:nvPr/>
        </p:nvSpPr>
        <p:spPr>
          <a:xfrm>
            <a:off x="1965960" y="5715000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(Firm Prospects, March 2022)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45CC7D-C91F-AA4B-BB17-05C29A3D529F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3B1181F-96FD-1F44-9518-B1E0BE34292C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A40082D-5534-4A40-BCFC-7AEFD6CCA549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C88A6E-5297-8947-8B76-EFCB1DF9FA4A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5F5435-A13C-F647-BA33-D7C7BCCC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8FEEF609-1788-374F-9743-1DF5642610F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7048" y="317500"/>
            <a:ext cx="9831976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>
                <a:ea typeface="ＭＳ Ｐゴシック" pitchFamily="34" charset="-128"/>
              </a:rPr>
              <a:t> </a:t>
            </a:r>
            <a:r>
              <a:rPr lang="en-US" altLang="en-US" sz="40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Largest Silicon Valley Firms</a:t>
            </a:r>
            <a:br>
              <a:rPr lang="en-US" altLang="en-US" sz="3200" dirty="0">
                <a:ea typeface="ＭＳ Ｐゴシック" pitchFamily="34" charset="-128"/>
              </a:rPr>
            </a:br>
            <a:endParaRPr lang="en-US" altLang="en-US" sz="3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46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8B7413B5-1512-41F1-A388-2ABA19E4C6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76300" y="118382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Northern California </a:t>
            </a:r>
            <a:br>
              <a:rPr lang="en-US" sz="28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</a:br>
            <a:r>
              <a:rPr lang="en-US" sz="28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Firsthand (Formerly Vault)</a:t>
            </a:r>
            <a:br>
              <a:rPr lang="en-US" sz="28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</a:br>
            <a:r>
              <a:rPr lang="en-US" sz="28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Rankings of Best Law Firms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EA87B2-0A90-4189-94F5-500BC407E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42585"/>
              </p:ext>
            </p:extLst>
          </p:nvPr>
        </p:nvGraphicFramePr>
        <p:xfrm>
          <a:off x="2029968" y="1645920"/>
          <a:ext cx="823540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343">
                  <a:extLst>
                    <a:ext uri="{9D8B030D-6E8A-4147-A177-3AD203B41FA5}">
                      <a16:colId xmlns:a16="http://schemas.microsoft.com/office/drawing/2014/main" val="3414000077"/>
                    </a:ext>
                  </a:extLst>
                </a:gridCol>
                <a:gridCol w="3207657">
                  <a:extLst>
                    <a:ext uri="{9D8B030D-6E8A-4147-A177-3AD203B41FA5}">
                      <a16:colId xmlns:a16="http://schemas.microsoft.com/office/drawing/2014/main" val="2924564026"/>
                    </a:ext>
                  </a:extLst>
                </a:gridCol>
                <a:gridCol w="2333897">
                  <a:extLst>
                    <a:ext uri="{9D8B030D-6E8A-4147-A177-3AD203B41FA5}">
                      <a16:colId xmlns:a16="http://schemas.microsoft.com/office/drawing/2014/main" val="2365583303"/>
                    </a:ext>
                  </a:extLst>
                </a:gridCol>
                <a:gridCol w="1837508">
                  <a:extLst>
                    <a:ext uri="{9D8B030D-6E8A-4147-A177-3AD203B41FA5}">
                      <a16:colId xmlns:a16="http://schemas.microsoft.com/office/drawing/2014/main" val="2159858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Rank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NorCal Attorneys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NorCal Offices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094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Cooley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375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SF, SV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Morrison &amp; Foerster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SF, SV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74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Wilson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Sonsini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462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SF (2), SV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3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Fenwick &amp; West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SF, SV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Latham &amp; Watkins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SF, SV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01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Orrick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SF, SV, SAC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64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Kirkland &amp; Ellis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SF, SV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5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Skadden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SV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5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Gibson Dunn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SF, SV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08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Quinn Emanuel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SF, SV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43497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016C4F7-0D72-8C4B-9A96-69CCD1EC1B0F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D368F0-D2BD-5742-A763-C637ED43B105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B09968-1DBB-9044-80AF-2CE75E82C9D2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C5981B-063A-D24F-BF95-8E59E46FFECB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458534-7AD9-5F48-B1BE-58ABF3259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051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FDFF2A1-652F-478B-8A1C-237F9A9DF2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85574"/>
            <a:ext cx="11582399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California Hiring and Practice Trends:</a:t>
            </a:r>
            <a:b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</a:b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What’s Hot and What’s Not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D8C989-8B24-3F4B-9122-BE3059EE488B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7505E32-7AFC-6440-A30A-7E956DAC1B11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BA781FD-F8B5-5148-9EC8-502869CD74BE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EB351-2DFD-F24B-AF71-B388283A16FE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62AD0B-FCA8-6F4A-BE46-249A78F16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  <p:sp>
        <p:nvSpPr>
          <p:cNvPr id="14" name="Text Box 5">
            <a:extLst>
              <a:ext uri="{FF2B5EF4-FFF2-40B4-BE49-F238E27FC236}">
                <a16:creationId xmlns:a16="http://schemas.microsoft.com/office/drawing/2014/main" id="{AEF77095-AC06-514B-864A-C8CE64D68874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54380" y="1828800"/>
            <a:ext cx="10683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6960A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2400" kern="0" dirty="0">
                <a:solidFill>
                  <a:srgbClr val="FFFFFF"/>
                </a:solidFill>
              </a:rPr>
              <a:t> </a:t>
            </a:r>
            <a:r>
              <a:rPr lang="en-US" altLang="en-US" sz="2400" kern="0" dirty="0">
                <a:latin typeface="Century Gothic" panose="020B0502020202020204" pitchFamily="34" charset="0"/>
              </a:rPr>
              <a:t>Smoking Hot: Corporate</a:t>
            </a:r>
            <a:endParaRPr lang="en-US" altLang="en-US" sz="2400" kern="0" dirty="0">
              <a:solidFill>
                <a:srgbClr val="FFFFFF"/>
              </a:solidFill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05BCB0D3-CB32-BC40-9073-9F7485923C7E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54380" y="3134404"/>
            <a:ext cx="105504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6960A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CC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2600" kern="0" dirty="0"/>
              <a:t> </a:t>
            </a:r>
            <a:r>
              <a:rPr lang="en-US" altLang="en-US" sz="2400" kern="0" dirty="0">
                <a:latin typeface="Century Gothic" panose="020B0502020202020204" pitchFamily="34" charset="0"/>
              </a:rPr>
              <a:t>Warm: Privacy/Cybersecurity, Banking &amp; Finance, Healthcare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F514562-318F-734E-B0DF-2DA812D26AC0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54380" y="3817984"/>
            <a:ext cx="10550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6960A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99CC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2800" kern="0" dirty="0">
                <a:latin typeface="Century Gothic" panose="020B0502020202020204" pitchFamily="34" charset="0"/>
              </a:rPr>
              <a:t> </a:t>
            </a:r>
            <a:r>
              <a:rPr lang="en-US" altLang="en-US" sz="2400" kern="0" dirty="0">
                <a:latin typeface="Century Gothic" panose="020B0502020202020204" pitchFamily="34" charset="0"/>
              </a:rPr>
              <a:t>Cold: Environment/Energy, Bankruptcy, Tax, International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FAD6EDA0-7798-9E4B-ABFD-C8F500D40D1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54380" y="4532341"/>
            <a:ext cx="1055043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6960A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B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2800" kern="0" dirty="0">
                <a:latin typeface="Century Gothic" panose="020B0502020202020204" pitchFamily="34" charset="0"/>
              </a:rPr>
              <a:t> </a:t>
            </a:r>
            <a:r>
              <a:rPr lang="en-US" altLang="en-US" sz="2400" kern="0" dirty="0">
                <a:latin typeface="Century Gothic" panose="020B0502020202020204" pitchFamily="34" charset="0"/>
              </a:rPr>
              <a:t>Emerging Practice Areas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6B7C1D93-04AB-8441-8A38-5B6AD4D94B8B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54380" y="2481602"/>
            <a:ext cx="10683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6960A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2400" kern="0" dirty="0">
                <a:latin typeface="Century Gothic" panose="020B0502020202020204" pitchFamily="34" charset="0"/>
              </a:rPr>
              <a:t> Hot: Litigation, IP, Employment, Real Estate</a:t>
            </a:r>
            <a:endParaRPr lang="en-US" altLang="en-US" sz="24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EA144230-C20E-E54C-9589-949AEE17A95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371600" y="210312"/>
            <a:ext cx="94488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What’s Happened to Law Firms Since The Coronavirus Began?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DBE403-DAAC-8542-89B6-41CFC7A49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06" y="1676400"/>
            <a:ext cx="6113188" cy="406527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D15BD92-7D61-C04A-9F15-8912897471A6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5DA707-5B38-D241-A1FB-825C54C58C9A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10D1BF-3893-6A42-84D3-0A532ABFCF85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005069-EAA1-C440-951E-A5ED27DE24DA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BB7239-8DC9-AE4E-A12F-D681AF26C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894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CF8B2E-6FFD-4AC1-BC64-DABD9FED5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900690"/>
              </p:ext>
            </p:extLst>
          </p:nvPr>
        </p:nvGraphicFramePr>
        <p:xfrm>
          <a:off x="952500" y="1447344"/>
          <a:ext cx="10286999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E79C884-2034-AB4C-9676-8D03D55CD7A1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8385B2-F3FC-AD4C-8F74-18AD8A5765BF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16BF73-D0EB-294C-B634-D9D9FC0C55BD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4AD572-85E5-AD4B-8827-39C24756F207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F17897-6CC2-B045-B1A9-A12E78E7E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  <p:sp>
        <p:nvSpPr>
          <p:cNvPr id="11" name="Text Box 2">
            <a:extLst>
              <a:ext uri="{FF2B5EF4-FFF2-40B4-BE49-F238E27FC236}">
                <a16:creationId xmlns:a16="http://schemas.microsoft.com/office/drawing/2014/main" id="{DF27DEF7-B248-4095-BFD2-BDC1660384A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30629" y="100013"/>
            <a:ext cx="119162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6960A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dirty="0">
                <a:solidFill>
                  <a:srgbClr val="013E5B"/>
                </a:solidFill>
                <a:latin typeface="BlairMdITC TT" panose="00000500000000000000" pitchFamily="2" charset="0"/>
                <a:cs typeface="+mj-cs"/>
              </a:rPr>
              <a:t>Associate Positions at </a:t>
            </a:r>
            <a:r>
              <a:rPr lang="en-US" altLang="en-US" dirty="0" err="1">
                <a:solidFill>
                  <a:srgbClr val="013E5B"/>
                </a:solidFill>
                <a:latin typeface="BlairMdITC TT" panose="00000500000000000000" pitchFamily="2" charset="0"/>
                <a:cs typeface="+mj-cs"/>
              </a:rPr>
              <a:t>SeltzerFontaine</a:t>
            </a:r>
            <a:r>
              <a:rPr lang="en-US" altLang="en-US" dirty="0">
                <a:solidFill>
                  <a:srgbClr val="013E5B"/>
                </a:solidFill>
                <a:latin typeface="BlairMdITC TT" panose="00000500000000000000" pitchFamily="2" charset="0"/>
                <a:cs typeface="+mj-cs"/>
              </a:rPr>
              <a:t>: Southern California</a:t>
            </a:r>
          </a:p>
        </p:txBody>
      </p:sp>
    </p:spTree>
    <p:extLst>
      <p:ext uri="{BB962C8B-B14F-4D97-AF65-F5344CB8AC3E}">
        <p14:creationId xmlns:p14="http://schemas.microsoft.com/office/powerpoint/2010/main" val="26927759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C01C8C-9DBE-4D05-9F40-2F905F4CB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219276"/>
              </p:ext>
            </p:extLst>
          </p:nvPr>
        </p:nvGraphicFramePr>
        <p:xfrm>
          <a:off x="952500" y="1450086"/>
          <a:ext cx="10287000" cy="438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0E5A898-0072-4244-A9CA-6704581379F5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6BCF47-93E0-A747-BE81-421360C1EFAB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B17D34-3DDB-454D-BCC8-AC6381D0900E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49E50A-AF20-E348-99C7-ADDD946047B0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54AF31-AF1C-B248-A6A0-1F8BAE25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  <p:sp>
        <p:nvSpPr>
          <p:cNvPr id="13" name="Text Box 2">
            <a:extLst>
              <a:ext uri="{FF2B5EF4-FFF2-40B4-BE49-F238E27FC236}">
                <a16:creationId xmlns:a16="http://schemas.microsoft.com/office/drawing/2014/main" id="{72462973-B1D1-4E0C-BEB4-BDA66573B94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30629" y="100584"/>
            <a:ext cx="11901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6960A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dirty="0">
                <a:solidFill>
                  <a:srgbClr val="013E5B"/>
                </a:solidFill>
                <a:latin typeface="BlairMdITC TT" panose="00000500000000000000" pitchFamily="2" charset="0"/>
                <a:cs typeface="+mj-cs"/>
              </a:rPr>
              <a:t>Associate Positions at </a:t>
            </a:r>
            <a:r>
              <a:rPr lang="en-US" altLang="en-US" dirty="0" err="1">
                <a:solidFill>
                  <a:srgbClr val="013E5B"/>
                </a:solidFill>
                <a:latin typeface="BlairMdITC TT" panose="00000500000000000000" pitchFamily="2" charset="0"/>
                <a:cs typeface="+mj-cs"/>
              </a:rPr>
              <a:t>SeltzerFontaine</a:t>
            </a:r>
            <a:r>
              <a:rPr lang="en-US" altLang="en-US" dirty="0">
                <a:solidFill>
                  <a:srgbClr val="013E5B"/>
                </a:solidFill>
                <a:latin typeface="BlairMdITC TT" panose="00000500000000000000" pitchFamily="2" charset="0"/>
                <a:cs typeface="+mj-cs"/>
              </a:rPr>
              <a:t>: 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dirty="0">
                <a:solidFill>
                  <a:srgbClr val="013E5B"/>
                </a:solidFill>
                <a:latin typeface="BlairMdITC TT" panose="00000500000000000000" pitchFamily="2" charset="0"/>
                <a:cs typeface="+mj-cs"/>
              </a:rPr>
              <a:t>Northern California</a:t>
            </a:r>
          </a:p>
        </p:txBody>
      </p:sp>
    </p:spTree>
    <p:extLst>
      <p:ext uri="{BB962C8B-B14F-4D97-AF65-F5344CB8AC3E}">
        <p14:creationId xmlns:p14="http://schemas.microsoft.com/office/powerpoint/2010/main" val="30464959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C6D3BB-A87A-4BBB-BF45-B942D2AED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192811"/>
              </p:ext>
            </p:extLst>
          </p:nvPr>
        </p:nvGraphicFramePr>
        <p:xfrm>
          <a:off x="950976" y="1295400"/>
          <a:ext cx="1059397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543E421-41FE-974E-8927-A6FC57F0CF2D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30FDEB-5629-C84A-9D2D-EAC81AE0020C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6E7CB1-1025-B848-A3F2-615CE9D2E39D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49C6C1-61C9-6F4E-AC10-4411C4C195CA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6A951A-BD10-D047-97FA-416FC4F73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  <p:sp>
        <p:nvSpPr>
          <p:cNvPr id="11" name="Text Box 2">
            <a:extLst>
              <a:ext uri="{FF2B5EF4-FFF2-40B4-BE49-F238E27FC236}">
                <a16:creationId xmlns:a16="http://schemas.microsoft.com/office/drawing/2014/main" id="{1B5A1AC5-25CA-475F-9570-87A5379AE6E4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08857" y="100584"/>
            <a:ext cx="11974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6960A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cs typeface="+mj-cs"/>
              </a:rPr>
              <a:t>Current Associate Positions at 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3600" dirty="0" err="1">
                <a:solidFill>
                  <a:srgbClr val="013E5B"/>
                </a:solidFill>
                <a:latin typeface="BlairMdITC TT" panose="00000500000000000000" pitchFamily="2" charset="0"/>
                <a:cs typeface="+mj-cs"/>
              </a:rPr>
              <a:t>SeltzerFontaine</a:t>
            </a:r>
            <a:endParaRPr lang="en-US" altLang="en-US" sz="3600" dirty="0">
              <a:solidFill>
                <a:srgbClr val="013E5B"/>
              </a:solidFill>
              <a:latin typeface="BlairMdITC TT" panose="000005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89943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40974C4B-0474-48B6-B727-D7BDD4AEFEC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160866"/>
            <a:ext cx="11611429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  <a:t>Entertainment Practice:  </a:t>
            </a:r>
            <a:br>
              <a:rPr 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</a:br>
            <a:r>
              <a:rPr 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  <a:t>a Special Case</a:t>
            </a:r>
          </a:p>
        </p:txBody>
      </p:sp>
      <p:pic>
        <p:nvPicPr>
          <p:cNvPr id="39940" name="Picture 4" descr="lawyers">
            <a:extLst>
              <a:ext uri="{FF2B5EF4-FFF2-40B4-BE49-F238E27FC236}">
                <a16:creationId xmlns:a16="http://schemas.microsoft.com/office/drawing/2014/main" id="{6F8C6F34-1AA3-46AD-8B54-556C8CB4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82" y="1303866"/>
            <a:ext cx="4957309" cy="46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703BA0-1FCD-4F44-80DB-9916F63D77F9}"/>
              </a:ext>
            </a:extLst>
          </p:cNvPr>
          <p:cNvSpPr txBox="1"/>
          <p:nvPr/>
        </p:nvSpPr>
        <p:spPr>
          <a:xfrm>
            <a:off x="1229746" y="1808139"/>
            <a:ext cx="4542971" cy="324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Century Gothic" panose="020B0502020202020204" pitchFamily="34" charset="0"/>
              </a:rPr>
              <a:t>What is it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Century Gothic" panose="020B0502020202020204" pitchFamily="34" charset="0"/>
              </a:rPr>
              <a:t>How to break in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Century Gothic" panose="020B0502020202020204" pitchFamily="34" charset="0"/>
              </a:rPr>
              <a:t>Firms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8615A3-24B5-7D47-8C25-45ECB3DE6842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549726-A572-044C-8A8C-9AA5D08AC45F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AF6398-2555-CE4F-B5A5-59F1FC4B340F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CC8313-FFC5-3342-A491-7B73FCC4FB94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1D627E-CDE8-D145-A7D0-41584F167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866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5">
            <a:extLst>
              <a:ext uri="{FF2B5EF4-FFF2-40B4-BE49-F238E27FC236}">
                <a16:creationId xmlns:a16="http://schemas.microsoft.com/office/drawing/2014/main" id="{C0233830-CEEB-4C4F-BDF5-7DD15652E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"/>
          <a:stretch/>
        </p:blipFill>
        <p:spPr bwMode="auto">
          <a:xfrm>
            <a:off x="7214374" y="1817219"/>
            <a:ext cx="4383396" cy="34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0" name="Rectangle 2">
            <a:extLst>
              <a:ext uri="{FF2B5EF4-FFF2-40B4-BE49-F238E27FC236}">
                <a16:creationId xmlns:a16="http://schemas.microsoft.com/office/drawing/2014/main" id="{6B638874-6511-431C-B01B-5F39E36C3B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155056"/>
            <a:ext cx="12192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  <a:t>Choices: Who’</a:t>
            </a:r>
            <a:r>
              <a:rPr lang="en-US" altLang="ja-JP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  <a:t>s Coming or </a:t>
            </a:r>
            <a:br>
              <a:rPr lang="en-US" altLang="ja-JP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</a:br>
            <a:r>
              <a:rPr lang="en-US" altLang="ja-JP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  <a:t>Not Coming to Georgetown</a:t>
            </a:r>
            <a:endParaRPr lang="en-US" altLang="en-US" sz="3600" dirty="0">
              <a:solidFill>
                <a:srgbClr val="013E5B"/>
              </a:solidFill>
              <a:latin typeface="BlairMdITC TT" panose="00000500000000000000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5D4A4-A720-4E2C-8CAC-8D9A1885D6ED}"/>
              </a:ext>
            </a:extLst>
          </p:cNvPr>
          <p:cNvSpPr txBox="1"/>
          <p:nvPr/>
        </p:nvSpPr>
        <p:spPr>
          <a:xfrm>
            <a:off x="1240160" y="1952632"/>
            <a:ext cx="5712901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OCI stats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NALP stats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Firms with OCI programs and CA summer programs but who are not coming to Georgetown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Some other firms to know about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Firms with new CA offices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780746-676E-544F-B00A-E86934EC3AD1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6A8069-E355-854B-BEA1-1E64B4B2134D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E1D19D-F9AE-7245-977E-5A5346709450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9EA810-444E-CA44-B874-2573DBF7322D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9B1523-D474-824B-9342-8059C5DC9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2174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6B638874-6511-431C-B01B-5F39E36C3B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155056"/>
            <a:ext cx="12192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ja-JP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  <a:t>Georgetown Law Graduates </a:t>
            </a:r>
            <a:br>
              <a:rPr lang="en-US" altLang="ja-JP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</a:br>
            <a:r>
              <a:rPr lang="en-US" altLang="ja-JP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  <a:t>in California</a:t>
            </a:r>
            <a:endParaRPr lang="en-US" altLang="en-US" sz="3600" dirty="0">
              <a:solidFill>
                <a:srgbClr val="013E5B"/>
              </a:solidFill>
              <a:latin typeface="BlairMdITC TT" panose="00000500000000000000" pitchFamily="2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2A8699-DFEF-44F9-BEB0-51A109C0B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54685"/>
              </p:ext>
            </p:extLst>
          </p:nvPr>
        </p:nvGraphicFramePr>
        <p:xfrm>
          <a:off x="1152435" y="1657043"/>
          <a:ext cx="50292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341400007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92456402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Number of Alumni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0947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Angeles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7486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San Francisco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562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3245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Silicon Valley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053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San Diego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01971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Orange County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64585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Sacramento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53902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91B85129-2571-41A7-B0BC-7D447620D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4039" y="1460620"/>
            <a:ext cx="4285879" cy="46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BDFE5C5-8BE6-AD46-817F-ACCE1A8A4914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DC1B425-DB90-1142-8CF4-2B6A59D00DFF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45100C-DF8E-3E4E-8086-472D72EABADA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0BB91D-1EB1-F74B-861E-516960E03EE3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B50ABC-894F-2F42-8D3E-A7648A622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9E9B19-AE42-4745-9438-0D5DE6F9A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960" y="5715000"/>
            <a:ext cx="4215675" cy="3662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1800" dirty="0">
                <a:latin typeface="Century Gothic" panose="020B0502020202020204" pitchFamily="34" charset="0"/>
              </a:rPr>
              <a:t>(Martindale-Hubbell, March 2022)</a:t>
            </a:r>
          </a:p>
        </p:txBody>
      </p:sp>
    </p:spTree>
    <p:extLst>
      <p:ext uri="{BB962C8B-B14F-4D97-AF65-F5344CB8AC3E}">
        <p14:creationId xmlns:p14="http://schemas.microsoft.com/office/powerpoint/2010/main" val="1990141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6B638874-6511-431C-B01B-5F39E36C3B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155056"/>
            <a:ext cx="12192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  <a:t>Landing a Job in California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A07FE-3409-4AC6-8F87-87A4E523AE3A}"/>
              </a:ext>
            </a:extLst>
          </p:cNvPr>
          <p:cNvSpPr txBox="1"/>
          <p:nvPr/>
        </p:nvSpPr>
        <p:spPr>
          <a:xfrm>
            <a:off x="629919" y="1720840"/>
            <a:ext cx="6284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Attend job fairs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NALP/Martindale-Hubbell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Contact Georgetown grads in 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Use undergrad connections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Professors with California connections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Local bar associations</a:t>
            </a:r>
          </a:p>
        </p:txBody>
      </p:sp>
      <p:pic>
        <p:nvPicPr>
          <p:cNvPr id="5" name="Picture 5" descr="Picture 8">
            <a:extLst>
              <a:ext uri="{FF2B5EF4-FFF2-40B4-BE49-F238E27FC236}">
                <a16:creationId xmlns:a16="http://schemas.microsoft.com/office/drawing/2014/main" id="{39A99827-B1EF-4395-8BD4-B5073D393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"/>
          <a:stretch/>
        </p:blipFill>
        <p:spPr bwMode="auto">
          <a:xfrm>
            <a:off x="6682436" y="1669450"/>
            <a:ext cx="5338614" cy="351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05EB354-38B7-FA47-BDC8-0A3599BEDBFE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9816CC9-C7A2-6445-8DED-355DB0B572A7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35725E-FC3E-DC4F-91B0-A7A48F2F4A8F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543CDA-EF1F-F64C-BD87-B3FED2EC7AA5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33C901-EC9A-5444-B8AA-CAE826CCC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672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7CE81A7A-C18D-468D-8661-B1F3ADAA9FE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690472" y="230186"/>
            <a:ext cx="6353855" cy="83661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  <a:t>Closing Thoughts</a:t>
            </a:r>
          </a:p>
        </p:txBody>
      </p:sp>
      <p:pic>
        <p:nvPicPr>
          <p:cNvPr id="48132" name="Picture 4" descr="Picture 9">
            <a:extLst>
              <a:ext uri="{FF2B5EF4-FFF2-40B4-BE49-F238E27FC236}">
                <a16:creationId xmlns:a16="http://schemas.microsoft.com/office/drawing/2014/main" id="{339B9A17-C93C-422F-A61D-C610252D1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"/>
          <a:stretch/>
        </p:blipFill>
        <p:spPr bwMode="auto">
          <a:xfrm>
            <a:off x="6995886" y="1146499"/>
            <a:ext cx="4905829" cy="486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CA6AB9-05E3-4AE8-8153-0B252A1FAA04}"/>
              </a:ext>
            </a:extLst>
          </p:cNvPr>
          <p:cNvSpPr txBox="1"/>
          <p:nvPr/>
        </p:nvSpPr>
        <p:spPr>
          <a:xfrm>
            <a:off x="1204686" y="2032943"/>
            <a:ext cx="5588000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Show a commitment to California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Take the CA Bar sooner rather than later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CB1980-E9B4-B944-BED9-DE838BD7A6C2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E2B4B0-3053-1B40-A370-8B6CAFEC4B8A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FA4E8DA-8C83-DE43-B2A1-FBA65F6F3BFE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5D1DAB-4A85-A345-B465-1F72A8F99F1C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C20A89-6182-A245-836C-B024BC3E6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908502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B5D7-7A63-467B-B7D2-5ECECABB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88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  <a:t>More Closing Thoughts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18330D20-ED25-4F98-BA48-35F8BB8CE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1204" y="1101390"/>
            <a:ext cx="3532596" cy="497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384B7A-5A83-4EBD-AEFD-94AA316B1543}"/>
              </a:ext>
            </a:extLst>
          </p:cNvPr>
          <p:cNvSpPr txBox="1"/>
          <p:nvPr/>
        </p:nvSpPr>
        <p:spPr>
          <a:xfrm>
            <a:off x="1644105" y="1519137"/>
            <a:ext cx="5588000" cy="320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Academic performance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Control your social media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Career planning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4D04AB-D4B2-AB4A-8850-3788A100E698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906C815-581C-FE4E-924B-427DB99E0668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389C3F-4849-A248-9BFC-94057DD0BBF6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303B1D-59CE-9346-B456-9A93D640EB86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F8A7747-1851-994E-9B66-FCF684FBB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932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14">
            <a:extLst>
              <a:ext uri="{FF2B5EF4-FFF2-40B4-BE49-F238E27FC236}">
                <a16:creationId xmlns:a16="http://schemas.microsoft.com/office/drawing/2014/main" id="{3026FA6C-B325-46CC-A1E0-A5D6B98E34C0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214814" y="6096001"/>
            <a:ext cx="360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6960A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400" kern="0" dirty="0"/>
              <a:t>www.seltzerfontaine.com</a:t>
            </a:r>
          </a:p>
        </p:txBody>
      </p:sp>
      <p:sp>
        <p:nvSpPr>
          <p:cNvPr id="69648" name="Rectangle 16">
            <a:extLst>
              <a:ext uri="{FF2B5EF4-FFF2-40B4-BE49-F238E27FC236}">
                <a16:creationId xmlns:a16="http://schemas.microsoft.com/office/drawing/2014/main" id="{917D8F68-C362-448D-A950-4EF751512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452914"/>
            <a:ext cx="8534400" cy="239485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3200" dirty="0">
              <a:latin typeface="Century Gothic" panose="020B0502020202020204" pitchFamily="34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dirty="0"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Amber Handman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dirty="0">
                <a:latin typeface="Century Gothic" panose="020B0502020202020204" pitchFamily="34" charset="0"/>
                <a:ea typeface="ＭＳ Ｐゴシック" charset="0"/>
                <a:cs typeface="ＭＳ Ｐゴシック" charset="0"/>
                <a:hlinkClick r:id="rId3"/>
              </a:rPr>
              <a:t>ahandman@seltzerfontaine.com</a:t>
            </a:r>
            <a:r>
              <a:rPr lang="en-US" sz="3200" dirty="0"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dirty="0"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(310) 842-6989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844C2-710F-40E4-B29B-11A7E12B8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47" y="975775"/>
            <a:ext cx="1969106" cy="19527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41B5B1-4F95-D444-9B12-CC91FBB47556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E8D193-E7B6-B944-833F-AFC92B5F8D23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00D3D8-0DBC-AF49-A9FE-87F8687ED35E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1EA2B0-F1B6-C34A-AB1F-26A7183F5E72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3677B5-430B-E543-8ACC-C0621489E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67643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Rectangle 5">
            <a:extLst>
              <a:ext uri="{FF2B5EF4-FFF2-40B4-BE49-F238E27FC236}">
                <a16:creationId xmlns:a16="http://schemas.microsoft.com/office/drawing/2014/main" id="{EE4B75E0-D469-43D1-82B7-6D097E0AA3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67543" y="0"/>
            <a:ext cx="9056914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Housing Price Comparison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94FE3F-DE4C-4AE8-8499-7D317D50E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86412"/>
              </p:ext>
            </p:extLst>
          </p:nvPr>
        </p:nvGraphicFramePr>
        <p:xfrm>
          <a:off x="6226627" y="1048000"/>
          <a:ext cx="5791200" cy="4529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657">
                  <a:extLst>
                    <a:ext uri="{9D8B030D-6E8A-4147-A177-3AD203B41FA5}">
                      <a16:colId xmlns:a16="http://schemas.microsoft.com/office/drawing/2014/main" val="1187492818"/>
                    </a:ext>
                  </a:extLst>
                </a:gridCol>
                <a:gridCol w="2043089">
                  <a:extLst>
                    <a:ext uri="{9D8B030D-6E8A-4147-A177-3AD203B41FA5}">
                      <a16:colId xmlns:a16="http://schemas.microsoft.com/office/drawing/2014/main" val="2146895096"/>
                    </a:ext>
                  </a:extLst>
                </a:gridCol>
                <a:gridCol w="2366454">
                  <a:extLst>
                    <a:ext uri="{9D8B030D-6E8A-4147-A177-3AD203B41FA5}">
                      <a16:colId xmlns:a16="http://schemas.microsoft.com/office/drawing/2014/main" val="2226963083"/>
                    </a:ext>
                  </a:extLst>
                </a:gridCol>
              </a:tblGrid>
              <a:tr h="50331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National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California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074319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$223,000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$425,000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245280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$235,000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$454,000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441108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$248,000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$483,000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782199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$264,000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$520,000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97380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$278,000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$550,000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66273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$287,000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$558,000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316774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$314,000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$612,000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82819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$377,000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$734,000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959693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8BAC729-D735-417B-9FE2-2715CFA21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886703"/>
              </p:ext>
            </p:extLst>
          </p:nvPr>
        </p:nvGraphicFramePr>
        <p:xfrm>
          <a:off x="609600" y="1048000"/>
          <a:ext cx="5181600" cy="452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2F65654-75E8-453A-8F3F-34811B0DF519}"/>
              </a:ext>
            </a:extLst>
          </p:cNvPr>
          <p:cNvSpPr/>
          <p:nvPr/>
        </p:nvSpPr>
        <p:spPr>
          <a:xfrm>
            <a:off x="1965960" y="5715000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(Zillow, March 2022)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5FC191-7F4E-334D-8767-F0B1DD4888D1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46262F-7CA9-C44C-8FD9-517D0CDCBEB3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B69D05-D9BC-A54E-B049-6C6603B2304C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95313A-D87F-224C-A878-96A4AE78734A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C61BED-8281-C14B-B3CF-27F1B390B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848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>
            <a:extLst>
              <a:ext uri="{FF2B5EF4-FFF2-40B4-BE49-F238E27FC236}">
                <a16:creationId xmlns:a16="http://schemas.microsoft.com/office/drawing/2014/main" id="{617DA556-9185-42C9-B093-755D6980A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9" y="1223213"/>
            <a:ext cx="4957455" cy="495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9C6392-BBB8-4C80-8260-D678CAE4E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08398"/>
              </p:ext>
            </p:extLst>
          </p:nvPr>
        </p:nvGraphicFramePr>
        <p:xfrm>
          <a:off x="6379313" y="1537013"/>
          <a:ext cx="395387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965">
                  <a:extLst>
                    <a:ext uri="{9D8B030D-6E8A-4147-A177-3AD203B41FA5}">
                      <a16:colId xmlns:a16="http://schemas.microsoft.com/office/drawing/2014/main" val="1944297714"/>
                    </a:ext>
                  </a:extLst>
                </a:gridCol>
                <a:gridCol w="2999913">
                  <a:extLst>
                    <a:ext uri="{9D8B030D-6E8A-4147-A177-3AD203B41FA5}">
                      <a16:colId xmlns:a16="http://schemas.microsoft.com/office/drawing/2014/main" val="1863828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York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84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San Francisco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79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Boston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145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San Jose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485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Miami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93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Washington, D.C.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07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Angeles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41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San Diego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1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Oakland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3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Scottsdale, AZ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60911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92FE-ABE3-4860-9B55-4752EC11F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120" y="5715000"/>
            <a:ext cx="3015480" cy="39494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en-US" sz="2000" dirty="0">
                <a:latin typeface="Century Gothic" panose="020B0502020202020204" pitchFamily="34" charset="0"/>
              </a:rPr>
              <a:t>(</a:t>
            </a:r>
            <a:r>
              <a:rPr lang="en-US" altLang="en-US" sz="2000" dirty="0" err="1">
                <a:latin typeface="Century Gothic" panose="020B0502020202020204" pitchFamily="34" charset="0"/>
              </a:rPr>
              <a:t>Zumper</a:t>
            </a:r>
            <a:r>
              <a:rPr lang="en-US" altLang="en-US" sz="2000" dirty="0">
                <a:latin typeface="Century Gothic" panose="020B0502020202020204" pitchFamily="34" charset="0"/>
              </a:rPr>
              <a:t>, March  2022)</a:t>
            </a:r>
            <a:endParaRPr lang="en-US" altLang="en-US" sz="2000" dirty="0"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CC73C-1EE8-41A0-BB67-4B15B6E6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450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Most Expensive U.S. Cities for Renters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A19619-5FC4-3641-ABC1-69FA3755EA88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18B8FB-C4E0-494E-8F37-F9496BD1C219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E067E6C-E748-8544-83B1-DCBCB46CD2B8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E18C18-921B-6945-B57D-9ECBCB127BB5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FA9FEA-7AAD-DE4A-8C80-3D1C1580E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704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3E65-587A-4252-AF5E-C4AE6BC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19982"/>
            <a:ext cx="1100545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Cost of Living Comparison</a:t>
            </a:r>
            <a:b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</a:br>
            <a:r>
              <a:rPr lang="en-US" alt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 to New York City </a:t>
            </a:r>
            <a:r>
              <a:rPr lang="en-US" altLang="en-US" sz="3600" dirty="0" err="1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BigLaw</a:t>
            </a:r>
            <a:endParaRPr lang="en-US" altLang="en-US" sz="3600" dirty="0">
              <a:solidFill>
                <a:srgbClr val="013E5B"/>
              </a:solidFill>
              <a:latin typeface="BlairMdITC TT" panose="00000500000000000000" pitchFamily="2" charset="0"/>
              <a:ea typeface="ＭＳ Ｐゴシック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5F6B9-ECA3-4C01-994F-DB5C6A03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960" y="5715000"/>
            <a:ext cx="3291045" cy="3662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1800" dirty="0">
                <a:latin typeface="Century Gothic" panose="020B0502020202020204" pitchFamily="34" charset="0"/>
              </a:rPr>
              <a:t>(Salary.com, March 2022)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DE62BF-3B8B-414E-815C-732A8B8A2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18323"/>
              </p:ext>
            </p:extLst>
          </p:nvPr>
        </p:nvGraphicFramePr>
        <p:xfrm>
          <a:off x="2391047" y="1767840"/>
          <a:ext cx="692004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449">
                  <a:extLst>
                    <a:ext uri="{9D8B030D-6E8A-4147-A177-3AD203B41FA5}">
                      <a16:colId xmlns:a16="http://schemas.microsoft.com/office/drawing/2014/main" val="1705605985"/>
                    </a:ext>
                  </a:extLst>
                </a:gridCol>
                <a:gridCol w="3726600">
                  <a:extLst>
                    <a:ext uri="{9D8B030D-6E8A-4147-A177-3AD203B41FA5}">
                      <a16:colId xmlns:a16="http://schemas.microsoft.com/office/drawing/2014/main" val="931552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Salary Required to Yield NYC Buying Power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29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York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$215,000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627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San Francisco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$221,728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57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Silicon Valley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$200,302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700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Angeles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$168,097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90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Orange County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$161,868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9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San Diego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$160,828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320782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0B23A6C7-74F9-0C48-8133-0CC15A765D5C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D6F281-518B-C240-AA5E-972F855E6A4D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F0E58A0-2F07-A745-9D6C-B2A9CC6D3E29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C1DB20-C06A-4D47-AB4B-A7F390A89559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4CFB49-AB61-6F45-AF76-EE763992A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6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40974C4B-0474-48B6-B727-D7BDD4AEFEC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160866"/>
            <a:ext cx="11611429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anose="020B0600070205080204" pitchFamily="34" charset="-128"/>
              </a:rPr>
              <a:t>Trends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03BA0-1FCD-4F44-80DB-9916F63D77F9}"/>
              </a:ext>
            </a:extLst>
          </p:cNvPr>
          <p:cNvSpPr txBox="1"/>
          <p:nvPr/>
        </p:nvSpPr>
        <p:spPr>
          <a:xfrm>
            <a:off x="1684869" y="1992354"/>
            <a:ext cx="5477931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Nationalization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Consolidation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Student/New Lawyer Trends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Law Firm Trends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Diversity Trends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Mental Health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Office Trends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3901F-4A06-9245-858C-892E19ADA927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E0EB77-4BA9-DA45-9C6D-1FEFD31F0ECA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F4E24BF-EFA5-1C4E-8AC1-F4610BABF967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B1F8BE-89DD-7D4C-B017-27FA83932177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572822-98C7-E84F-BA62-0E758BDC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B472B21-59A0-D14C-91B3-7EE35FE61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314" y="1951479"/>
            <a:ext cx="4646782" cy="290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858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8B7413B5-1512-41F1-A388-2ABA19E4C6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8200" y="118382"/>
            <a:ext cx="105156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BigLaw</a:t>
            </a:r>
            <a:r>
              <a:rPr 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 Salary Structure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EA87B2-0A90-4189-94F5-500BC407E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13217"/>
              </p:ext>
            </p:extLst>
          </p:nvPr>
        </p:nvGraphicFramePr>
        <p:xfrm>
          <a:off x="533400" y="1291523"/>
          <a:ext cx="11353800" cy="397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752">
                  <a:extLst>
                    <a:ext uri="{9D8B030D-6E8A-4147-A177-3AD203B41FA5}">
                      <a16:colId xmlns:a16="http://schemas.microsoft.com/office/drawing/2014/main" val="3414000077"/>
                    </a:ext>
                  </a:extLst>
                </a:gridCol>
                <a:gridCol w="1309348">
                  <a:extLst>
                    <a:ext uri="{9D8B030D-6E8A-4147-A177-3AD203B41FA5}">
                      <a16:colId xmlns:a16="http://schemas.microsoft.com/office/drawing/2014/main" val="2924564026"/>
                    </a:ext>
                  </a:extLst>
                </a:gridCol>
                <a:gridCol w="1341616">
                  <a:extLst>
                    <a:ext uri="{9D8B030D-6E8A-4147-A177-3AD203B41FA5}">
                      <a16:colId xmlns:a16="http://schemas.microsoft.com/office/drawing/2014/main" val="12125798"/>
                    </a:ext>
                  </a:extLst>
                </a:gridCol>
                <a:gridCol w="1492500">
                  <a:extLst>
                    <a:ext uri="{9D8B030D-6E8A-4147-A177-3AD203B41FA5}">
                      <a16:colId xmlns:a16="http://schemas.microsoft.com/office/drawing/2014/main" val="3674597108"/>
                    </a:ext>
                  </a:extLst>
                </a:gridCol>
                <a:gridCol w="1737884">
                  <a:extLst>
                    <a:ext uri="{9D8B030D-6E8A-4147-A177-3AD203B41FA5}">
                      <a16:colId xmlns:a16="http://schemas.microsoft.com/office/drawing/2014/main" val="21598581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04296624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854727661"/>
                    </a:ext>
                  </a:extLst>
                </a:gridCol>
              </a:tblGrid>
              <a:tr h="64086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 Year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2022 Base Salary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2021 Spring Bonus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2021 Fall Bonus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2021 Year End Bonus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2021 Special Bonus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 Possible Compensation in 2022*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094768"/>
                  </a:ext>
                </a:extLst>
              </a:tr>
              <a:tr h="37129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 of 2021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$215,000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$15,000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(prorated)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N/A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$230,000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(prorated)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748628"/>
                  </a:ext>
                </a:extLst>
              </a:tr>
              <a:tr h="37129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 of 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$225,000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$4,500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$7,500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$261,000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32455"/>
                  </a:ext>
                </a:extLst>
              </a:tr>
              <a:tr h="37129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 of 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$250,000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$6,000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$6,000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$302,000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0534"/>
                  </a:ext>
                </a:extLst>
              </a:tr>
              <a:tr h="37129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 of 2018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$295,000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$12,000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$57,500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$11,500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$396,000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019715"/>
                  </a:ext>
                </a:extLst>
              </a:tr>
              <a:tr h="37129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 of 2017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$345,000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$16,500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$27,500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$75,000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$15,000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$479,000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645857"/>
                  </a:ext>
                </a:extLst>
              </a:tr>
              <a:tr h="37129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 of 2016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$370,000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$19,500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$32,500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$90,000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$18,000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$530,000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53902"/>
                  </a:ext>
                </a:extLst>
              </a:tr>
              <a:tr h="37129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 of 2015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$400,000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$22,200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$37,000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$105,000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$21,000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$585,200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58727"/>
                  </a:ext>
                </a:extLst>
              </a:tr>
              <a:tr h="37129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 of 2014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$415,000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$24,000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$115,000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$23,000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$617,000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08971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17B03EE-958A-024B-ADB1-479BF5660520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F667B1-9BCA-EE4D-A06E-A934CD5C1169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B5E9EC-C7A9-DF4A-BA01-206274B35FD3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134714-A283-FC44-92A0-22FE66C5E2C1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C252BF-B7C6-0C41-A54C-D4830B0C6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C7C70A9-2766-9946-B3C2-1426710F6EF1}"/>
              </a:ext>
            </a:extLst>
          </p:cNvPr>
          <p:cNvSpPr/>
          <p:nvPr/>
        </p:nvSpPr>
        <p:spPr>
          <a:xfrm>
            <a:off x="1965960" y="5715000"/>
            <a:ext cx="7192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*Assuming that nothing changes, though it almost always does.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8B7413B5-1512-41F1-A388-2ABA19E4C6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8200" y="205468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Number of California Partners Elevated for the Past Five Years</a:t>
            </a:r>
            <a:br>
              <a:rPr 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</a:br>
            <a:r>
              <a:rPr 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at Select Firms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EA87B2-0A90-4189-94F5-500BC407E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66559"/>
              </p:ext>
            </p:extLst>
          </p:nvPr>
        </p:nvGraphicFramePr>
        <p:xfrm>
          <a:off x="1615256" y="1814527"/>
          <a:ext cx="8961488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088">
                  <a:extLst>
                    <a:ext uri="{9D8B030D-6E8A-4147-A177-3AD203B41FA5}">
                      <a16:colId xmlns:a16="http://schemas.microsoft.com/office/drawing/2014/main" val="341400007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6459731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86989198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2456402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655833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59858101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094768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Cooley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748628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Gibson Dunn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3245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Morrison &amp; Foerster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053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O’Melveny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01971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Pillsbury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645857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Sheppard Mullin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539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Wilson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Sonsini</a:t>
                      </a: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58727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9F53280-1AAA-E94C-A7D4-1755E5928C4E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BF4EBB-25BC-0E4A-8140-C1BB1FC4818E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955AEB-5FEB-CB4C-A222-23C9C7E92260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C7A1D4-8BC3-894C-8C4B-7F60C0EF3BF8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EF5EE8-26A4-C74C-A562-FE3F0151E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912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8B7413B5-1512-41F1-A388-2ABA19E4C6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8200" y="205468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Profits Per Partner 2021</a:t>
            </a:r>
            <a:br>
              <a:rPr 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</a:br>
            <a:r>
              <a:rPr lang="en-US" sz="3600" dirty="0">
                <a:solidFill>
                  <a:srgbClr val="013E5B"/>
                </a:solidFill>
                <a:latin typeface="BlairMdITC TT" panose="00000500000000000000" pitchFamily="2" charset="0"/>
                <a:ea typeface="ＭＳ Ｐゴシック" pitchFamily="34" charset="-128"/>
              </a:rPr>
              <a:t>Select CA Firms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35FFF-A51D-4091-9F08-E1CD359D8A5A}"/>
              </a:ext>
            </a:extLst>
          </p:cNvPr>
          <p:cNvSpPr/>
          <p:nvPr/>
        </p:nvSpPr>
        <p:spPr>
          <a:xfrm>
            <a:off x="3141552" y="1531031"/>
            <a:ext cx="7070757" cy="395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Firm	  	         Profits Per Partner</a:t>
            </a: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Kirkland &amp; Ellis 			$6,194,000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Quinn Emanuel		$4,669,000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Latham &amp; Watkins		$4,520,000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Gibson Dunn			$4,125,000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Hastings			$3,903,000</a:t>
            </a:r>
          </a:p>
          <a:p>
            <a:pPr>
              <a:lnSpc>
                <a:spcPct val="115000"/>
              </a:lnSpc>
            </a:pP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Irell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Manella			$3,348,000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Akin Gump			$3,023,000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O’Melveny			$2,456,000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Morrison &amp; Foerster		$2,240,000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Greenberg Traurig		$1,913,000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02B8B7-BE73-41D3-9ADE-AF3AECF58691}"/>
              </a:ext>
            </a:extLst>
          </p:cNvPr>
          <p:cNvSpPr/>
          <p:nvPr/>
        </p:nvSpPr>
        <p:spPr>
          <a:xfrm>
            <a:off x="1965960" y="5715000"/>
            <a:ext cx="5958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(The American Lawyer, September 2021)</a:t>
            </a:r>
            <a:endParaRPr lang="en-US" altLang="en-US" dirty="0"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F02952-F3DD-8B4A-8B8E-58120EF11665}"/>
              </a:ext>
            </a:extLst>
          </p:cNvPr>
          <p:cNvGrpSpPr/>
          <p:nvPr/>
        </p:nvGrpSpPr>
        <p:grpSpPr>
          <a:xfrm>
            <a:off x="0" y="5459696"/>
            <a:ext cx="12192000" cy="1398304"/>
            <a:chOff x="0" y="5459696"/>
            <a:chExt cx="12192000" cy="139830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37AAE5-90CA-5A4E-9CD1-A4A5B5AD8798}"/>
                </a:ext>
              </a:extLst>
            </p:cNvPr>
            <p:cNvGrpSpPr/>
            <p:nvPr/>
          </p:nvGrpSpPr>
          <p:grpSpPr>
            <a:xfrm>
              <a:off x="0" y="6213231"/>
              <a:ext cx="12192000" cy="644769"/>
              <a:chOff x="0" y="6213231"/>
              <a:chExt cx="12192000" cy="64476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FAB95-0697-BB48-9658-3BC292DB39FD}"/>
                  </a:ext>
                </a:extLst>
              </p:cNvPr>
              <p:cNvSpPr/>
              <p:nvPr/>
            </p:nvSpPr>
            <p:spPr>
              <a:xfrm>
                <a:off x="0" y="6213231"/>
                <a:ext cx="12192000" cy="644769"/>
              </a:xfrm>
              <a:prstGeom prst="rect">
                <a:avLst/>
              </a:prstGeom>
              <a:solidFill>
                <a:srgbClr val="2775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E2900C-56C2-BF47-9D98-CDBDD490E5AB}"/>
                  </a:ext>
                </a:extLst>
              </p:cNvPr>
              <p:cNvSpPr txBox="1"/>
              <p:nvPr/>
            </p:nvSpPr>
            <p:spPr>
              <a:xfrm>
                <a:off x="4513385" y="6320172"/>
                <a:ext cx="31652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www.seltzerfontaine.com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216BFA-9D88-6847-BF4B-0B5750C61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52" y="5459696"/>
              <a:ext cx="14097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726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AE957B1C6A4C4AB8DBD9AEF67838A9" ma:contentTypeVersion="12" ma:contentTypeDescription="Create a new document." ma:contentTypeScope="" ma:versionID="974ca45594d26cf314d59652ce6a3d57">
  <xsd:schema xmlns:xsd="http://www.w3.org/2001/XMLSchema" xmlns:xs="http://www.w3.org/2001/XMLSchema" xmlns:p="http://schemas.microsoft.com/office/2006/metadata/properties" xmlns:ns2="7c43e76e-245c-4044-a704-38850997edf5" xmlns:ns3="4ad995e1-f8f8-476b-9f91-a1a74bf6851c" targetNamespace="http://schemas.microsoft.com/office/2006/metadata/properties" ma:root="true" ma:fieldsID="31d4c2c2e83e7e12ee135cd954500ed4" ns2:_="" ns3:_="">
    <xsd:import namespace="7c43e76e-245c-4044-a704-38850997edf5"/>
    <xsd:import namespace="4ad995e1-f8f8-476b-9f91-a1a74bf685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3e76e-245c-4044-a704-38850997ed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995e1-f8f8-476b-9f91-a1a74bf68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CB3B8A-C41D-4B20-B16A-BC5AA2E0DE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3e76e-245c-4044-a704-38850997edf5"/>
    <ds:schemaRef ds:uri="4ad995e1-f8f8-476b-9f91-a1a74bf685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CB3427-EB1C-45CE-87E3-EA6C6956AB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2DA948-28C5-42F0-8D41-544204254D72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ad995e1-f8f8-476b-9f91-a1a74bf6851c"/>
    <ds:schemaRef ds:uri="7c43e76e-245c-4044-a704-38850997edf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5766</TotalTime>
  <Words>1422</Words>
  <Application>Microsoft Office PowerPoint</Application>
  <PresentationFormat>Widescreen</PresentationFormat>
  <Paragraphs>567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Wingdings</vt:lpstr>
      <vt:lpstr>BlairMdITC TT</vt:lpstr>
      <vt:lpstr>Century Gothic</vt:lpstr>
      <vt:lpstr>Arial</vt:lpstr>
      <vt:lpstr>Calibri Light</vt:lpstr>
      <vt:lpstr>Calibri</vt:lpstr>
      <vt:lpstr>Office Theme</vt:lpstr>
      <vt:lpstr>California  Legal Market</vt:lpstr>
      <vt:lpstr>What’s Happened to Law Firms Since The Coronavirus Began?</vt:lpstr>
      <vt:lpstr>Housing Price Comparison</vt:lpstr>
      <vt:lpstr>Most Expensive U.S. Cities for Renters</vt:lpstr>
      <vt:lpstr>Cost of Living Comparison  to New York City BigLaw</vt:lpstr>
      <vt:lpstr>Trends</vt:lpstr>
      <vt:lpstr>BigLaw Salary Structure</vt:lpstr>
      <vt:lpstr>Number of California Partners Elevated for the Past Five Years at Select Firms</vt:lpstr>
      <vt:lpstr>Profits Per Partner 2021 Select CA Firms</vt:lpstr>
      <vt:lpstr>Southern California  Law Firm Market</vt:lpstr>
      <vt:lpstr> Largest Los Angeles Firms </vt:lpstr>
      <vt:lpstr> Largest Orange County Firms </vt:lpstr>
      <vt:lpstr> Largest San Diego Firms </vt:lpstr>
      <vt:lpstr>Southern California  Firsthand (Formerly Vault) Rankings of Best Law Firms</vt:lpstr>
      <vt:lpstr>Northern California  Law Firm Market</vt:lpstr>
      <vt:lpstr> Largest San Francisco Firms </vt:lpstr>
      <vt:lpstr> Largest Silicon Valley Firms </vt:lpstr>
      <vt:lpstr>Northern California  Firsthand (Formerly Vault) Rankings of Best Law Firms</vt:lpstr>
      <vt:lpstr>California Hiring and Practice Trends: What’s Hot and What’s Not</vt:lpstr>
      <vt:lpstr>PowerPoint Presentation</vt:lpstr>
      <vt:lpstr>PowerPoint Presentation</vt:lpstr>
      <vt:lpstr>PowerPoint Presentation</vt:lpstr>
      <vt:lpstr>Entertainment Practice:   a Special Case</vt:lpstr>
      <vt:lpstr>Choices: Who’s Coming or  Not Coming to Georgetown</vt:lpstr>
      <vt:lpstr>Georgetown Law Graduates  in California</vt:lpstr>
      <vt:lpstr>Landing a Job in California</vt:lpstr>
      <vt:lpstr>Closing Thoughts</vt:lpstr>
      <vt:lpstr>More Closing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Legal Market</dc:title>
  <dc:creator>George Beckwith</dc:creator>
  <cp:lastModifiedBy>Warren Ani</cp:lastModifiedBy>
  <cp:revision>193</cp:revision>
  <cp:lastPrinted>2020-02-06T19:01:16Z</cp:lastPrinted>
  <dcterms:created xsi:type="dcterms:W3CDTF">2018-02-20T20:13:33Z</dcterms:created>
  <dcterms:modified xsi:type="dcterms:W3CDTF">2022-04-11T20:48:20Z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0x010100EDAE957B1C6A4C4AB8DBD9AEF67838A9</vt:lpwstr>
  </property>
  <property fmtid="{D5CDD505-2E9C-101B-9397-08002B2CF9AE}" pid="3" name="AuthorIds_UIVersion_4096">
    <vt:lpwstr>23</vt:lpwstr>
  </property>
  <property fmtid="{D5CDD505-2E9C-101B-9397-08002B2CF9AE}" pid="4" name="AuthorIds_UIVersion_4608">
    <vt:lpwstr>23</vt:lpwstr>
  </property>
</Properties>
</file>